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14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3725" autoAdjust="0"/>
  </p:normalViewPr>
  <p:slideViewPr>
    <p:cSldViewPr snapToGrid="0">
      <p:cViewPr varScale="1">
        <p:scale>
          <a:sx n="64" d="100"/>
          <a:sy n="64" d="100"/>
        </p:scale>
        <p:origin x="756" y="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1836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BD49FF-EC4A-4809-B507-46AE8AD570F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E250432-4822-4649-A4A4-11ACA797E503}">
      <dgm:prSet/>
      <dgm:spPr/>
      <dgm:t>
        <a:bodyPr/>
        <a:lstStyle/>
        <a:p>
          <a:r>
            <a:rPr lang="en-US"/>
            <a:t>Climate change and the aviation industry: The aviation industry acknowledges its contribution to global carbon emissions and is committed to reducing its environmental impact.</a:t>
          </a:r>
        </a:p>
      </dgm:t>
    </dgm:pt>
    <dgm:pt modelId="{794087CD-792B-4357-8041-C8312E06CBAD}" type="parTrans" cxnId="{0B3DE98A-A969-412F-AE90-124C6C3A119A}">
      <dgm:prSet/>
      <dgm:spPr/>
      <dgm:t>
        <a:bodyPr/>
        <a:lstStyle/>
        <a:p>
          <a:endParaRPr lang="en-US"/>
        </a:p>
      </dgm:t>
    </dgm:pt>
    <dgm:pt modelId="{12E049D1-DFD2-48C7-B41A-069884C81831}" type="sibTrans" cxnId="{0B3DE98A-A969-412F-AE90-124C6C3A119A}">
      <dgm:prSet/>
      <dgm:spPr/>
      <dgm:t>
        <a:bodyPr/>
        <a:lstStyle/>
        <a:p>
          <a:endParaRPr lang="en-US"/>
        </a:p>
      </dgm:t>
    </dgm:pt>
    <dgm:pt modelId="{94F596DF-71F3-40FE-ABDE-668FC7010040}">
      <dgm:prSet/>
      <dgm:spPr/>
      <dgm:t>
        <a:bodyPr/>
        <a:lstStyle/>
        <a:p>
          <a:r>
            <a:rPr lang="en-US"/>
            <a:t>SAF as a solution: Sustainable aviation fuel provides an effective means to reduce aviation's carbon footprint and combat climate change.</a:t>
          </a:r>
        </a:p>
      </dgm:t>
    </dgm:pt>
    <dgm:pt modelId="{F9A9E123-F580-48D5-8456-7C5E6CF82D61}" type="parTrans" cxnId="{BD890A08-448F-4A11-8CF3-F5A4DA19851E}">
      <dgm:prSet/>
      <dgm:spPr/>
      <dgm:t>
        <a:bodyPr/>
        <a:lstStyle/>
        <a:p>
          <a:endParaRPr lang="en-US"/>
        </a:p>
      </dgm:t>
    </dgm:pt>
    <dgm:pt modelId="{A9D7E627-B188-4712-A9B5-6FDB93FD3161}" type="sibTrans" cxnId="{BD890A08-448F-4A11-8CF3-F5A4DA19851E}">
      <dgm:prSet/>
      <dgm:spPr/>
      <dgm:t>
        <a:bodyPr/>
        <a:lstStyle/>
        <a:p>
          <a:endParaRPr lang="en-US"/>
        </a:p>
      </dgm:t>
    </dgm:pt>
    <dgm:pt modelId="{24027E87-2D89-4C7F-82C3-59D51232DD47}" type="pres">
      <dgm:prSet presAssocID="{57BD49FF-EC4A-4809-B507-46AE8AD570F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FDED312-2C64-4F80-95B8-26FC69C1AA15}" type="pres">
      <dgm:prSet presAssocID="{2E250432-4822-4649-A4A4-11ACA797E503}" presName="hierRoot1" presStyleCnt="0"/>
      <dgm:spPr/>
    </dgm:pt>
    <dgm:pt modelId="{BF8387F5-0A29-4821-AAAD-C5A146BFA5C4}" type="pres">
      <dgm:prSet presAssocID="{2E250432-4822-4649-A4A4-11ACA797E503}" presName="composite" presStyleCnt="0"/>
      <dgm:spPr/>
    </dgm:pt>
    <dgm:pt modelId="{6FE72511-DCA2-45BB-AA5E-F8E1A0A9F4DA}" type="pres">
      <dgm:prSet presAssocID="{2E250432-4822-4649-A4A4-11ACA797E503}" presName="background" presStyleLbl="node0" presStyleIdx="0" presStyleCnt="2"/>
      <dgm:spPr/>
    </dgm:pt>
    <dgm:pt modelId="{3CFA2689-F0E2-44FF-A63B-B70625639FD0}" type="pres">
      <dgm:prSet presAssocID="{2E250432-4822-4649-A4A4-11ACA797E503}" presName="text" presStyleLbl="fgAcc0" presStyleIdx="0" presStyleCnt="2">
        <dgm:presLayoutVars>
          <dgm:chPref val="3"/>
        </dgm:presLayoutVars>
      </dgm:prSet>
      <dgm:spPr/>
    </dgm:pt>
    <dgm:pt modelId="{89471A59-F078-4BEA-9AC0-CF96DA957FCB}" type="pres">
      <dgm:prSet presAssocID="{2E250432-4822-4649-A4A4-11ACA797E503}" presName="hierChild2" presStyleCnt="0"/>
      <dgm:spPr/>
    </dgm:pt>
    <dgm:pt modelId="{CEEE9B1E-D317-488D-ADD5-074290379C3D}" type="pres">
      <dgm:prSet presAssocID="{94F596DF-71F3-40FE-ABDE-668FC7010040}" presName="hierRoot1" presStyleCnt="0"/>
      <dgm:spPr/>
    </dgm:pt>
    <dgm:pt modelId="{A30DC7C3-F969-42EC-B147-D6C127EEBCF3}" type="pres">
      <dgm:prSet presAssocID="{94F596DF-71F3-40FE-ABDE-668FC7010040}" presName="composite" presStyleCnt="0"/>
      <dgm:spPr/>
    </dgm:pt>
    <dgm:pt modelId="{087FC02D-5CDF-4D27-A69E-805664CCAE4B}" type="pres">
      <dgm:prSet presAssocID="{94F596DF-71F3-40FE-ABDE-668FC7010040}" presName="background" presStyleLbl="node0" presStyleIdx="1" presStyleCnt="2"/>
      <dgm:spPr/>
    </dgm:pt>
    <dgm:pt modelId="{194EAAE6-FA5F-4CCD-B0DD-30A559ECD12C}" type="pres">
      <dgm:prSet presAssocID="{94F596DF-71F3-40FE-ABDE-668FC7010040}" presName="text" presStyleLbl="fgAcc0" presStyleIdx="1" presStyleCnt="2">
        <dgm:presLayoutVars>
          <dgm:chPref val="3"/>
        </dgm:presLayoutVars>
      </dgm:prSet>
      <dgm:spPr/>
    </dgm:pt>
    <dgm:pt modelId="{9C5E9B61-2C3A-4CE8-B240-058D2641693D}" type="pres">
      <dgm:prSet presAssocID="{94F596DF-71F3-40FE-ABDE-668FC7010040}" presName="hierChild2" presStyleCnt="0"/>
      <dgm:spPr/>
    </dgm:pt>
  </dgm:ptLst>
  <dgm:cxnLst>
    <dgm:cxn modelId="{BD890A08-448F-4A11-8CF3-F5A4DA19851E}" srcId="{57BD49FF-EC4A-4809-B507-46AE8AD570F9}" destId="{94F596DF-71F3-40FE-ABDE-668FC7010040}" srcOrd="1" destOrd="0" parTransId="{F9A9E123-F580-48D5-8456-7C5E6CF82D61}" sibTransId="{A9D7E627-B188-4712-A9B5-6FDB93FD3161}"/>
    <dgm:cxn modelId="{1EE0460F-77BD-4AFD-895C-2A009AF7F739}" type="presOf" srcId="{2E250432-4822-4649-A4A4-11ACA797E503}" destId="{3CFA2689-F0E2-44FF-A63B-B70625639FD0}" srcOrd="0" destOrd="0" presId="urn:microsoft.com/office/officeart/2005/8/layout/hierarchy1"/>
    <dgm:cxn modelId="{0B3DE98A-A969-412F-AE90-124C6C3A119A}" srcId="{57BD49FF-EC4A-4809-B507-46AE8AD570F9}" destId="{2E250432-4822-4649-A4A4-11ACA797E503}" srcOrd="0" destOrd="0" parTransId="{794087CD-792B-4357-8041-C8312E06CBAD}" sibTransId="{12E049D1-DFD2-48C7-B41A-069884C81831}"/>
    <dgm:cxn modelId="{AB13B2AC-C9A3-416E-9785-D5DA49AFE09C}" type="presOf" srcId="{57BD49FF-EC4A-4809-B507-46AE8AD570F9}" destId="{24027E87-2D89-4C7F-82C3-59D51232DD47}" srcOrd="0" destOrd="0" presId="urn:microsoft.com/office/officeart/2005/8/layout/hierarchy1"/>
    <dgm:cxn modelId="{14CAF5C7-0347-47D4-B3F3-37318C4EBB11}" type="presOf" srcId="{94F596DF-71F3-40FE-ABDE-668FC7010040}" destId="{194EAAE6-FA5F-4CCD-B0DD-30A559ECD12C}" srcOrd="0" destOrd="0" presId="urn:microsoft.com/office/officeart/2005/8/layout/hierarchy1"/>
    <dgm:cxn modelId="{52437D1B-FC34-4076-90C7-262F99FA61BF}" type="presParOf" srcId="{24027E87-2D89-4C7F-82C3-59D51232DD47}" destId="{9FDED312-2C64-4F80-95B8-26FC69C1AA15}" srcOrd="0" destOrd="0" presId="urn:microsoft.com/office/officeart/2005/8/layout/hierarchy1"/>
    <dgm:cxn modelId="{9935E6BF-8C0B-4EE8-BB42-529BB1397BC9}" type="presParOf" srcId="{9FDED312-2C64-4F80-95B8-26FC69C1AA15}" destId="{BF8387F5-0A29-4821-AAAD-C5A146BFA5C4}" srcOrd="0" destOrd="0" presId="urn:microsoft.com/office/officeart/2005/8/layout/hierarchy1"/>
    <dgm:cxn modelId="{7B79AC30-CCE3-4237-B0B5-D3A505C8EF48}" type="presParOf" srcId="{BF8387F5-0A29-4821-AAAD-C5A146BFA5C4}" destId="{6FE72511-DCA2-45BB-AA5E-F8E1A0A9F4DA}" srcOrd="0" destOrd="0" presId="urn:microsoft.com/office/officeart/2005/8/layout/hierarchy1"/>
    <dgm:cxn modelId="{F5E322F5-AA47-4849-9EF6-0FFAC3FABD17}" type="presParOf" srcId="{BF8387F5-0A29-4821-AAAD-C5A146BFA5C4}" destId="{3CFA2689-F0E2-44FF-A63B-B70625639FD0}" srcOrd="1" destOrd="0" presId="urn:microsoft.com/office/officeart/2005/8/layout/hierarchy1"/>
    <dgm:cxn modelId="{1562B0AE-2168-4514-9D3F-FD59ABA8C3DC}" type="presParOf" srcId="{9FDED312-2C64-4F80-95B8-26FC69C1AA15}" destId="{89471A59-F078-4BEA-9AC0-CF96DA957FCB}" srcOrd="1" destOrd="0" presId="urn:microsoft.com/office/officeart/2005/8/layout/hierarchy1"/>
    <dgm:cxn modelId="{4A04805D-A4E9-456D-86CB-01F42A7BCE37}" type="presParOf" srcId="{24027E87-2D89-4C7F-82C3-59D51232DD47}" destId="{CEEE9B1E-D317-488D-ADD5-074290379C3D}" srcOrd="1" destOrd="0" presId="urn:microsoft.com/office/officeart/2005/8/layout/hierarchy1"/>
    <dgm:cxn modelId="{DD3BFC01-E7FA-4CCD-A06A-172170E2EF72}" type="presParOf" srcId="{CEEE9B1E-D317-488D-ADD5-074290379C3D}" destId="{A30DC7C3-F969-42EC-B147-D6C127EEBCF3}" srcOrd="0" destOrd="0" presId="urn:microsoft.com/office/officeart/2005/8/layout/hierarchy1"/>
    <dgm:cxn modelId="{4807950B-D2A2-404D-AFF8-DB7026663858}" type="presParOf" srcId="{A30DC7C3-F969-42EC-B147-D6C127EEBCF3}" destId="{087FC02D-5CDF-4D27-A69E-805664CCAE4B}" srcOrd="0" destOrd="0" presId="urn:microsoft.com/office/officeart/2005/8/layout/hierarchy1"/>
    <dgm:cxn modelId="{E045E7E3-5E57-4D24-B39C-2D87E00AAF23}" type="presParOf" srcId="{A30DC7C3-F969-42EC-B147-D6C127EEBCF3}" destId="{194EAAE6-FA5F-4CCD-B0DD-30A559ECD12C}" srcOrd="1" destOrd="0" presId="urn:microsoft.com/office/officeart/2005/8/layout/hierarchy1"/>
    <dgm:cxn modelId="{9427347F-AA64-4734-BEFC-AF2620FE110B}" type="presParOf" srcId="{CEEE9B1E-D317-488D-ADD5-074290379C3D}" destId="{9C5E9B61-2C3A-4CE8-B240-058D2641693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7B7B10-9E98-4CC9-BB02-CEA97A3C3F9F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5E99588-C8C8-4588-9F69-46941F1DC40F}">
      <dgm:prSet/>
      <dgm:spPr/>
      <dgm:t>
        <a:bodyPr/>
        <a:lstStyle/>
        <a:p>
          <a:r>
            <a:rPr lang="en-US"/>
            <a:t>Definition of SAF: Sustainable aviation fuel, also known as biojet fuel or renewable jet fuel, is a drop-in fuel made from sustainable feedstocks such as waste oils, agricultural residues, or non-food crops.</a:t>
          </a:r>
        </a:p>
      </dgm:t>
    </dgm:pt>
    <dgm:pt modelId="{B37354D5-197C-41CF-A590-14D74511CFAE}" type="parTrans" cxnId="{E08C6059-AB25-4492-BA11-D15A6FCEF8D1}">
      <dgm:prSet/>
      <dgm:spPr/>
      <dgm:t>
        <a:bodyPr/>
        <a:lstStyle/>
        <a:p>
          <a:endParaRPr lang="en-US"/>
        </a:p>
      </dgm:t>
    </dgm:pt>
    <dgm:pt modelId="{022BEF28-4774-4116-8BDF-9762F2F14592}" type="sibTrans" cxnId="{E08C6059-AB25-4492-BA11-D15A6FCEF8D1}">
      <dgm:prSet/>
      <dgm:spPr/>
      <dgm:t>
        <a:bodyPr/>
        <a:lstStyle/>
        <a:p>
          <a:endParaRPr lang="en-US"/>
        </a:p>
      </dgm:t>
    </dgm:pt>
    <dgm:pt modelId="{C77F4E87-14CF-4E9B-B7BC-1BB9D2CEB2A9}">
      <dgm:prSet/>
      <dgm:spPr/>
      <dgm:t>
        <a:bodyPr/>
        <a:lstStyle/>
        <a:p>
          <a:r>
            <a:rPr lang="en-US"/>
            <a:t>Similarities to conventional jet fuel: SAF can be used in existing aircraft and infrastructure without requiring significant modifications.</a:t>
          </a:r>
        </a:p>
      </dgm:t>
    </dgm:pt>
    <dgm:pt modelId="{7665968A-5E1B-428A-95D9-1FB50ECDE285}" type="parTrans" cxnId="{46A9BE08-0865-447A-BC12-0E385B8744F2}">
      <dgm:prSet/>
      <dgm:spPr/>
      <dgm:t>
        <a:bodyPr/>
        <a:lstStyle/>
        <a:p>
          <a:endParaRPr lang="en-US"/>
        </a:p>
      </dgm:t>
    </dgm:pt>
    <dgm:pt modelId="{93542E90-53E0-4628-AD3F-0217894BFD42}" type="sibTrans" cxnId="{46A9BE08-0865-447A-BC12-0E385B8744F2}">
      <dgm:prSet/>
      <dgm:spPr/>
      <dgm:t>
        <a:bodyPr/>
        <a:lstStyle/>
        <a:p>
          <a:endParaRPr lang="en-US"/>
        </a:p>
      </dgm:t>
    </dgm:pt>
    <dgm:pt modelId="{A3488B1C-7054-4334-AEBC-6E1692038E26}" type="pres">
      <dgm:prSet presAssocID="{717B7B10-9E98-4CC9-BB02-CEA97A3C3F9F}" presName="root" presStyleCnt="0">
        <dgm:presLayoutVars>
          <dgm:dir/>
          <dgm:resizeHandles val="exact"/>
        </dgm:presLayoutVars>
      </dgm:prSet>
      <dgm:spPr/>
    </dgm:pt>
    <dgm:pt modelId="{F25D2705-8A38-49FA-8B29-6094C702A9F6}" type="pres">
      <dgm:prSet presAssocID="{95E99588-C8C8-4588-9F69-46941F1DC40F}" presName="compNode" presStyleCnt="0"/>
      <dgm:spPr/>
    </dgm:pt>
    <dgm:pt modelId="{DBD3FCEC-C3AD-410C-B15B-5E3307AB6669}" type="pres">
      <dgm:prSet presAssocID="{95E99588-C8C8-4588-9F69-46941F1DC40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irplane"/>
        </a:ext>
      </dgm:extLst>
    </dgm:pt>
    <dgm:pt modelId="{22989AA1-DEB7-4BF2-B43B-F5D1E71B854F}" type="pres">
      <dgm:prSet presAssocID="{95E99588-C8C8-4588-9F69-46941F1DC40F}" presName="spaceRect" presStyleCnt="0"/>
      <dgm:spPr/>
    </dgm:pt>
    <dgm:pt modelId="{3EE0C778-E3EA-423C-A5C6-92D5127A7323}" type="pres">
      <dgm:prSet presAssocID="{95E99588-C8C8-4588-9F69-46941F1DC40F}" presName="textRect" presStyleLbl="revTx" presStyleIdx="0" presStyleCnt="2">
        <dgm:presLayoutVars>
          <dgm:chMax val="1"/>
          <dgm:chPref val="1"/>
        </dgm:presLayoutVars>
      </dgm:prSet>
      <dgm:spPr/>
    </dgm:pt>
    <dgm:pt modelId="{A1C4A9BA-47FF-45DD-AFE2-697A4F4004E8}" type="pres">
      <dgm:prSet presAssocID="{022BEF28-4774-4116-8BDF-9762F2F14592}" presName="sibTrans" presStyleCnt="0"/>
      <dgm:spPr/>
    </dgm:pt>
    <dgm:pt modelId="{432131A2-4541-4755-9F3A-6C5CC63455A0}" type="pres">
      <dgm:prSet presAssocID="{C77F4E87-14CF-4E9B-B7BC-1BB9D2CEB2A9}" presName="compNode" presStyleCnt="0"/>
      <dgm:spPr/>
    </dgm:pt>
    <dgm:pt modelId="{CAB472E5-F9D1-4BF5-B18B-807E218EFA90}" type="pres">
      <dgm:prSet presAssocID="{C77F4E87-14CF-4E9B-B7BC-1BB9D2CEB2A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icopter"/>
        </a:ext>
      </dgm:extLst>
    </dgm:pt>
    <dgm:pt modelId="{3E4A6583-3CE3-45E8-B3BD-E1FBDAE92FE0}" type="pres">
      <dgm:prSet presAssocID="{C77F4E87-14CF-4E9B-B7BC-1BB9D2CEB2A9}" presName="spaceRect" presStyleCnt="0"/>
      <dgm:spPr/>
    </dgm:pt>
    <dgm:pt modelId="{ACB1CB2C-C228-457B-931A-4234836B9230}" type="pres">
      <dgm:prSet presAssocID="{C77F4E87-14CF-4E9B-B7BC-1BB9D2CEB2A9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46A9BE08-0865-447A-BC12-0E385B8744F2}" srcId="{717B7B10-9E98-4CC9-BB02-CEA97A3C3F9F}" destId="{C77F4E87-14CF-4E9B-B7BC-1BB9D2CEB2A9}" srcOrd="1" destOrd="0" parTransId="{7665968A-5E1B-428A-95D9-1FB50ECDE285}" sibTransId="{93542E90-53E0-4628-AD3F-0217894BFD42}"/>
    <dgm:cxn modelId="{F529F711-5BED-4CF9-9F71-D8715D50CF15}" type="presOf" srcId="{95E99588-C8C8-4588-9F69-46941F1DC40F}" destId="{3EE0C778-E3EA-423C-A5C6-92D5127A7323}" srcOrd="0" destOrd="0" presId="urn:microsoft.com/office/officeart/2018/2/layout/IconLabelList"/>
    <dgm:cxn modelId="{D002424C-9BCE-4DD7-9078-45C8D15110C3}" type="presOf" srcId="{717B7B10-9E98-4CC9-BB02-CEA97A3C3F9F}" destId="{A3488B1C-7054-4334-AEBC-6E1692038E26}" srcOrd="0" destOrd="0" presId="urn:microsoft.com/office/officeart/2018/2/layout/IconLabelList"/>
    <dgm:cxn modelId="{E08C6059-AB25-4492-BA11-D15A6FCEF8D1}" srcId="{717B7B10-9E98-4CC9-BB02-CEA97A3C3F9F}" destId="{95E99588-C8C8-4588-9F69-46941F1DC40F}" srcOrd="0" destOrd="0" parTransId="{B37354D5-197C-41CF-A590-14D74511CFAE}" sibTransId="{022BEF28-4774-4116-8BDF-9762F2F14592}"/>
    <dgm:cxn modelId="{BEBD96A0-AA48-477E-9F9B-B1D2530E5926}" type="presOf" srcId="{C77F4E87-14CF-4E9B-B7BC-1BB9D2CEB2A9}" destId="{ACB1CB2C-C228-457B-931A-4234836B9230}" srcOrd="0" destOrd="0" presId="urn:microsoft.com/office/officeart/2018/2/layout/IconLabelList"/>
    <dgm:cxn modelId="{23C2E49E-EEB9-48B0-86A4-31757DB54A35}" type="presParOf" srcId="{A3488B1C-7054-4334-AEBC-6E1692038E26}" destId="{F25D2705-8A38-49FA-8B29-6094C702A9F6}" srcOrd="0" destOrd="0" presId="urn:microsoft.com/office/officeart/2018/2/layout/IconLabelList"/>
    <dgm:cxn modelId="{85DC5C4A-3145-4D69-B52C-EA2767768A2E}" type="presParOf" srcId="{F25D2705-8A38-49FA-8B29-6094C702A9F6}" destId="{DBD3FCEC-C3AD-410C-B15B-5E3307AB6669}" srcOrd="0" destOrd="0" presId="urn:microsoft.com/office/officeart/2018/2/layout/IconLabelList"/>
    <dgm:cxn modelId="{3507882A-56A8-41B0-8F4D-6D8283DCEAEB}" type="presParOf" srcId="{F25D2705-8A38-49FA-8B29-6094C702A9F6}" destId="{22989AA1-DEB7-4BF2-B43B-F5D1E71B854F}" srcOrd="1" destOrd="0" presId="urn:microsoft.com/office/officeart/2018/2/layout/IconLabelList"/>
    <dgm:cxn modelId="{9342A8BA-2F43-4674-BDEC-632DCB4CA5C8}" type="presParOf" srcId="{F25D2705-8A38-49FA-8B29-6094C702A9F6}" destId="{3EE0C778-E3EA-423C-A5C6-92D5127A7323}" srcOrd="2" destOrd="0" presId="urn:microsoft.com/office/officeart/2018/2/layout/IconLabelList"/>
    <dgm:cxn modelId="{92CEEF81-4870-4301-BCE7-9AB8A5DA3F06}" type="presParOf" srcId="{A3488B1C-7054-4334-AEBC-6E1692038E26}" destId="{A1C4A9BA-47FF-45DD-AFE2-697A4F4004E8}" srcOrd="1" destOrd="0" presId="urn:microsoft.com/office/officeart/2018/2/layout/IconLabelList"/>
    <dgm:cxn modelId="{F088894C-4AAE-4D15-BA57-366CE8371DE4}" type="presParOf" srcId="{A3488B1C-7054-4334-AEBC-6E1692038E26}" destId="{432131A2-4541-4755-9F3A-6C5CC63455A0}" srcOrd="2" destOrd="0" presId="urn:microsoft.com/office/officeart/2018/2/layout/IconLabelList"/>
    <dgm:cxn modelId="{8FBD6094-B084-41B7-87A0-5574FC518E35}" type="presParOf" srcId="{432131A2-4541-4755-9F3A-6C5CC63455A0}" destId="{CAB472E5-F9D1-4BF5-B18B-807E218EFA90}" srcOrd="0" destOrd="0" presId="urn:microsoft.com/office/officeart/2018/2/layout/IconLabelList"/>
    <dgm:cxn modelId="{1727CA11-F1EE-403C-80D0-1544A39E5EED}" type="presParOf" srcId="{432131A2-4541-4755-9F3A-6C5CC63455A0}" destId="{3E4A6583-3CE3-45E8-B3BD-E1FBDAE92FE0}" srcOrd="1" destOrd="0" presId="urn:microsoft.com/office/officeart/2018/2/layout/IconLabelList"/>
    <dgm:cxn modelId="{8B700E8F-7E49-4250-A7D6-00BD180BA4E6}" type="presParOf" srcId="{432131A2-4541-4755-9F3A-6C5CC63455A0}" destId="{ACB1CB2C-C228-457B-931A-4234836B923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B05991-DEFE-4058-9178-72AEA8EDA38A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A6932141-1851-4720-8000-1D6F39CD48BE}">
      <dgm:prSet/>
      <dgm:spPr/>
      <dgm:t>
        <a:bodyPr/>
        <a:lstStyle/>
        <a:p>
          <a:r>
            <a:rPr lang="en-US"/>
            <a:t>Sustainable aviation fuel is a key enabler for the aviation industry's transition towards a more sustainable and environmentally responsible future.</a:t>
          </a:r>
        </a:p>
      </dgm:t>
    </dgm:pt>
    <dgm:pt modelId="{04AFE739-43A2-4661-AB5C-69C45CA7A1F6}" type="parTrans" cxnId="{952D2679-69D1-4E41-9A90-E91601A4DF34}">
      <dgm:prSet/>
      <dgm:spPr/>
      <dgm:t>
        <a:bodyPr/>
        <a:lstStyle/>
        <a:p>
          <a:endParaRPr lang="en-US"/>
        </a:p>
      </dgm:t>
    </dgm:pt>
    <dgm:pt modelId="{7A1C43B8-283F-4EEA-BE12-6107E03B9D14}" type="sibTrans" cxnId="{952D2679-69D1-4E41-9A90-E91601A4DF34}">
      <dgm:prSet/>
      <dgm:spPr/>
      <dgm:t>
        <a:bodyPr/>
        <a:lstStyle/>
        <a:p>
          <a:endParaRPr lang="en-US"/>
        </a:p>
      </dgm:t>
    </dgm:pt>
    <dgm:pt modelId="{55993353-C573-4668-BBB6-FC6D0B5C6B5A}">
      <dgm:prSet/>
      <dgm:spPr/>
      <dgm:t>
        <a:bodyPr/>
        <a:lstStyle/>
        <a:p>
          <a:r>
            <a:rPr lang="en-US"/>
            <a:t>By adopting and increasing the use of SAF, we can significantly reduce carbon emissions, improve air quality, and support the development of a circular economy.</a:t>
          </a:r>
        </a:p>
      </dgm:t>
    </dgm:pt>
    <dgm:pt modelId="{43DAC430-1E42-4132-BE27-5DFCDB69E946}" type="parTrans" cxnId="{9FE6916B-732B-456F-9ADC-5E2333344705}">
      <dgm:prSet/>
      <dgm:spPr/>
      <dgm:t>
        <a:bodyPr/>
        <a:lstStyle/>
        <a:p>
          <a:endParaRPr lang="en-US"/>
        </a:p>
      </dgm:t>
    </dgm:pt>
    <dgm:pt modelId="{17EFD1DA-D8FF-4F42-A37C-E81C5EBA59C8}" type="sibTrans" cxnId="{9FE6916B-732B-456F-9ADC-5E2333344705}">
      <dgm:prSet/>
      <dgm:spPr/>
      <dgm:t>
        <a:bodyPr/>
        <a:lstStyle/>
        <a:p>
          <a:endParaRPr lang="en-US"/>
        </a:p>
      </dgm:t>
    </dgm:pt>
    <dgm:pt modelId="{DDA54DE3-295F-4AF4-96F1-970E8FE177AB}">
      <dgm:prSet/>
      <dgm:spPr/>
      <dgm:t>
        <a:bodyPr/>
        <a:lstStyle/>
        <a:p>
          <a:r>
            <a:rPr lang="en-US"/>
            <a:t>ATAG remains committed to promoting the adoption of sustainable aviation fuel and collaborating with stakeholders to create a greener and more sustainable aviation industry.</a:t>
          </a:r>
        </a:p>
      </dgm:t>
    </dgm:pt>
    <dgm:pt modelId="{2EF5643B-482F-4966-9518-4006095BC346}" type="parTrans" cxnId="{96324DA0-F53A-433B-B866-2AFDFA7F70AF}">
      <dgm:prSet/>
      <dgm:spPr/>
      <dgm:t>
        <a:bodyPr/>
        <a:lstStyle/>
        <a:p>
          <a:endParaRPr lang="en-US"/>
        </a:p>
      </dgm:t>
    </dgm:pt>
    <dgm:pt modelId="{89A13623-8945-4CA6-9C83-B78DDAC60299}" type="sibTrans" cxnId="{96324DA0-F53A-433B-B866-2AFDFA7F70AF}">
      <dgm:prSet/>
      <dgm:spPr/>
      <dgm:t>
        <a:bodyPr/>
        <a:lstStyle/>
        <a:p>
          <a:endParaRPr lang="en-US"/>
        </a:p>
      </dgm:t>
    </dgm:pt>
    <dgm:pt modelId="{A92E700F-318B-43EE-BF53-A5BF11F873F1}" type="pres">
      <dgm:prSet presAssocID="{AEB05991-DEFE-4058-9178-72AEA8EDA38A}" presName="CompostProcess" presStyleCnt="0">
        <dgm:presLayoutVars>
          <dgm:dir/>
          <dgm:resizeHandles val="exact"/>
        </dgm:presLayoutVars>
      </dgm:prSet>
      <dgm:spPr/>
    </dgm:pt>
    <dgm:pt modelId="{F4ACE254-E0DE-4D3C-B420-EA13896858A5}" type="pres">
      <dgm:prSet presAssocID="{AEB05991-DEFE-4058-9178-72AEA8EDA38A}" presName="arrow" presStyleLbl="bgShp" presStyleIdx="0" presStyleCnt="1"/>
      <dgm:spPr/>
    </dgm:pt>
    <dgm:pt modelId="{5AC19942-80F9-428A-9A00-252763B7313F}" type="pres">
      <dgm:prSet presAssocID="{AEB05991-DEFE-4058-9178-72AEA8EDA38A}" presName="linearProcess" presStyleCnt="0"/>
      <dgm:spPr/>
    </dgm:pt>
    <dgm:pt modelId="{1FF46B1D-8F32-4E73-ACA5-4A75FAA8DE17}" type="pres">
      <dgm:prSet presAssocID="{A6932141-1851-4720-8000-1D6F39CD48BE}" presName="textNode" presStyleLbl="node1" presStyleIdx="0" presStyleCnt="3">
        <dgm:presLayoutVars>
          <dgm:bulletEnabled val="1"/>
        </dgm:presLayoutVars>
      </dgm:prSet>
      <dgm:spPr/>
    </dgm:pt>
    <dgm:pt modelId="{DE49DB84-379E-4AF7-B1FF-31718299A6DC}" type="pres">
      <dgm:prSet presAssocID="{7A1C43B8-283F-4EEA-BE12-6107E03B9D14}" presName="sibTrans" presStyleCnt="0"/>
      <dgm:spPr/>
    </dgm:pt>
    <dgm:pt modelId="{F320F9CC-BE8D-4580-9443-6EB969C3AC43}" type="pres">
      <dgm:prSet presAssocID="{55993353-C573-4668-BBB6-FC6D0B5C6B5A}" presName="textNode" presStyleLbl="node1" presStyleIdx="1" presStyleCnt="3">
        <dgm:presLayoutVars>
          <dgm:bulletEnabled val="1"/>
        </dgm:presLayoutVars>
      </dgm:prSet>
      <dgm:spPr/>
    </dgm:pt>
    <dgm:pt modelId="{CBFCBB65-7CCD-45B8-8290-365034EC0606}" type="pres">
      <dgm:prSet presAssocID="{17EFD1DA-D8FF-4F42-A37C-E81C5EBA59C8}" presName="sibTrans" presStyleCnt="0"/>
      <dgm:spPr/>
    </dgm:pt>
    <dgm:pt modelId="{89D0FD65-B7ED-48CB-8609-0524D5A061C4}" type="pres">
      <dgm:prSet presAssocID="{DDA54DE3-295F-4AF4-96F1-970E8FE177AB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9FE6916B-732B-456F-9ADC-5E2333344705}" srcId="{AEB05991-DEFE-4058-9178-72AEA8EDA38A}" destId="{55993353-C573-4668-BBB6-FC6D0B5C6B5A}" srcOrd="1" destOrd="0" parTransId="{43DAC430-1E42-4132-BE27-5DFCDB69E946}" sibTransId="{17EFD1DA-D8FF-4F42-A37C-E81C5EBA59C8}"/>
    <dgm:cxn modelId="{952D2679-69D1-4E41-9A90-E91601A4DF34}" srcId="{AEB05991-DEFE-4058-9178-72AEA8EDA38A}" destId="{A6932141-1851-4720-8000-1D6F39CD48BE}" srcOrd="0" destOrd="0" parTransId="{04AFE739-43A2-4661-AB5C-69C45CA7A1F6}" sibTransId="{7A1C43B8-283F-4EEA-BE12-6107E03B9D14}"/>
    <dgm:cxn modelId="{D366EE81-D00F-4643-B8A9-9FD7768D1B41}" type="presOf" srcId="{A6932141-1851-4720-8000-1D6F39CD48BE}" destId="{1FF46B1D-8F32-4E73-ACA5-4A75FAA8DE17}" srcOrd="0" destOrd="0" presId="urn:microsoft.com/office/officeart/2005/8/layout/hProcess9"/>
    <dgm:cxn modelId="{C097EB91-333E-4418-BFA0-2EBCFACA7A33}" type="presOf" srcId="{55993353-C573-4668-BBB6-FC6D0B5C6B5A}" destId="{F320F9CC-BE8D-4580-9443-6EB969C3AC43}" srcOrd="0" destOrd="0" presId="urn:microsoft.com/office/officeart/2005/8/layout/hProcess9"/>
    <dgm:cxn modelId="{96324DA0-F53A-433B-B866-2AFDFA7F70AF}" srcId="{AEB05991-DEFE-4058-9178-72AEA8EDA38A}" destId="{DDA54DE3-295F-4AF4-96F1-970E8FE177AB}" srcOrd="2" destOrd="0" parTransId="{2EF5643B-482F-4966-9518-4006095BC346}" sibTransId="{89A13623-8945-4CA6-9C83-B78DDAC60299}"/>
    <dgm:cxn modelId="{047D56CF-3CF0-4052-96C4-D5AF2170FF63}" type="presOf" srcId="{AEB05991-DEFE-4058-9178-72AEA8EDA38A}" destId="{A92E700F-318B-43EE-BF53-A5BF11F873F1}" srcOrd="0" destOrd="0" presId="urn:microsoft.com/office/officeart/2005/8/layout/hProcess9"/>
    <dgm:cxn modelId="{80DFDBEE-EB1D-45E7-A832-190984DFA28F}" type="presOf" srcId="{DDA54DE3-295F-4AF4-96F1-970E8FE177AB}" destId="{89D0FD65-B7ED-48CB-8609-0524D5A061C4}" srcOrd="0" destOrd="0" presId="urn:microsoft.com/office/officeart/2005/8/layout/hProcess9"/>
    <dgm:cxn modelId="{92216B54-447D-437E-B877-D380E036AECB}" type="presParOf" srcId="{A92E700F-318B-43EE-BF53-A5BF11F873F1}" destId="{F4ACE254-E0DE-4D3C-B420-EA13896858A5}" srcOrd="0" destOrd="0" presId="urn:microsoft.com/office/officeart/2005/8/layout/hProcess9"/>
    <dgm:cxn modelId="{1B5927F1-B177-4EB0-B6AD-C2BF1BD45FDB}" type="presParOf" srcId="{A92E700F-318B-43EE-BF53-A5BF11F873F1}" destId="{5AC19942-80F9-428A-9A00-252763B7313F}" srcOrd="1" destOrd="0" presId="urn:microsoft.com/office/officeart/2005/8/layout/hProcess9"/>
    <dgm:cxn modelId="{1FF406ED-4369-4C4E-AD3B-91793B17EBC6}" type="presParOf" srcId="{5AC19942-80F9-428A-9A00-252763B7313F}" destId="{1FF46B1D-8F32-4E73-ACA5-4A75FAA8DE17}" srcOrd="0" destOrd="0" presId="urn:microsoft.com/office/officeart/2005/8/layout/hProcess9"/>
    <dgm:cxn modelId="{266EB6FE-7B54-4C9F-9454-76F82293A522}" type="presParOf" srcId="{5AC19942-80F9-428A-9A00-252763B7313F}" destId="{DE49DB84-379E-4AF7-B1FF-31718299A6DC}" srcOrd="1" destOrd="0" presId="urn:microsoft.com/office/officeart/2005/8/layout/hProcess9"/>
    <dgm:cxn modelId="{8107C850-38E2-4774-8FB3-13209D130709}" type="presParOf" srcId="{5AC19942-80F9-428A-9A00-252763B7313F}" destId="{F320F9CC-BE8D-4580-9443-6EB969C3AC43}" srcOrd="2" destOrd="0" presId="urn:microsoft.com/office/officeart/2005/8/layout/hProcess9"/>
    <dgm:cxn modelId="{B1EC2C73-4160-4264-87FB-07D39A55EF2C}" type="presParOf" srcId="{5AC19942-80F9-428A-9A00-252763B7313F}" destId="{CBFCBB65-7CCD-45B8-8290-365034EC0606}" srcOrd="3" destOrd="0" presId="urn:microsoft.com/office/officeart/2005/8/layout/hProcess9"/>
    <dgm:cxn modelId="{2A9C5405-2052-4D51-9761-633C9D6574C7}" type="presParOf" srcId="{5AC19942-80F9-428A-9A00-252763B7313F}" destId="{89D0FD65-B7ED-48CB-8609-0524D5A061C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E72511-DCA2-45BB-AA5E-F8E1A0A9F4DA}">
      <dsp:nvSpPr>
        <dsp:cNvPr id="0" name=""/>
        <dsp:cNvSpPr/>
      </dsp:nvSpPr>
      <dsp:spPr>
        <a:xfrm>
          <a:off x="497283" y="1196"/>
          <a:ext cx="4080443" cy="2591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FA2689-F0E2-44FF-A63B-B70625639FD0}">
      <dsp:nvSpPr>
        <dsp:cNvPr id="0" name=""/>
        <dsp:cNvSpPr/>
      </dsp:nvSpPr>
      <dsp:spPr>
        <a:xfrm>
          <a:off x="950665" y="431910"/>
          <a:ext cx="4080443" cy="2591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Climate change and the aviation industry: The aviation industry acknowledges its contribution to global carbon emissions and is committed to reducing its environmental impact.</a:t>
          </a:r>
        </a:p>
      </dsp:txBody>
      <dsp:txXfrm>
        <a:off x="1026555" y="507800"/>
        <a:ext cx="3928663" cy="2439301"/>
      </dsp:txXfrm>
    </dsp:sp>
    <dsp:sp modelId="{087FC02D-5CDF-4D27-A69E-805664CCAE4B}">
      <dsp:nvSpPr>
        <dsp:cNvPr id="0" name=""/>
        <dsp:cNvSpPr/>
      </dsp:nvSpPr>
      <dsp:spPr>
        <a:xfrm>
          <a:off x="5484491" y="1196"/>
          <a:ext cx="4080443" cy="2591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4EAAE6-FA5F-4CCD-B0DD-30A559ECD12C}">
      <dsp:nvSpPr>
        <dsp:cNvPr id="0" name=""/>
        <dsp:cNvSpPr/>
      </dsp:nvSpPr>
      <dsp:spPr>
        <a:xfrm>
          <a:off x="5937873" y="431910"/>
          <a:ext cx="4080443" cy="2591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SAF as a solution: Sustainable aviation fuel provides an effective means to reduce aviation's carbon footprint and combat climate change.</a:t>
          </a:r>
        </a:p>
      </dsp:txBody>
      <dsp:txXfrm>
        <a:off x="6013763" y="507800"/>
        <a:ext cx="3928663" cy="24393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3FCEC-C3AD-410C-B15B-5E3307AB6669}">
      <dsp:nvSpPr>
        <dsp:cNvPr id="0" name=""/>
        <dsp:cNvSpPr/>
      </dsp:nvSpPr>
      <dsp:spPr>
        <a:xfrm>
          <a:off x="986849" y="1466621"/>
          <a:ext cx="1518750" cy="15187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E0C778-E3EA-423C-A5C6-92D5127A7323}">
      <dsp:nvSpPr>
        <dsp:cNvPr id="0" name=""/>
        <dsp:cNvSpPr/>
      </dsp:nvSpPr>
      <dsp:spPr>
        <a:xfrm>
          <a:off x="58724" y="3380741"/>
          <a:ext cx="337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Definition of SAF: Sustainable aviation fuel, also known as biojet fuel or renewable jet fuel, is a drop-in fuel made from sustainable feedstocks such as waste oils, agricultural residues, or non-food crops.</a:t>
          </a:r>
        </a:p>
      </dsp:txBody>
      <dsp:txXfrm>
        <a:off x="58724" y="3380741"/>
        <a:ext cx="3375000" cy="720000"/>
      </dsp:txXfrm>
    </dsp:sp>
    <dsp:sp modelId="{CAB472E5-F9D1-4BF5-B18B-807E218EFA90}">
      <dsp:nvSpPr>
        <dsp:cNvPr id="0" name=""/>
        <dsp:cNvSpPr/>
      </dsp:nvSpPr>
      <dsp:spPr>
        <a:xfrm>
          <a:off x="4952474" y="1466621"/>
          <a:ext cx="1518750" cy="15187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B1CB2C-C228-457B-931A-4234836B9230}">
      <dsp:nvSpPr>
        <dsp:cNvPr id="0" name=""/>
        <dsp:cNvSpPr/>
      </dsp:nvSpPr>
      <dsp:spPr>
        <a:xfrm>
          <a:off x="4024349" y="3380741"/>
          <a:ext cx="337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Similarities to conventional jet fuel: SAF can be used in existing aircraft and infrastructure without requiring significant modifications.</a:t>
          </a:r>
        </a:p>
      </dsp:txBody>
      <dsp:txXfrm>
        <a:off x="4024349" y="3380741"/>
        <a:ext cx="3375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CE254-E0DE-4D3C-B420-EA13896858A5}">
      <dsp:nvSpPr>
        <dsp:cNvPr id="0" name=""/>
        <dsp:cNvSpPr/>
      </dsp:nvSpPr>
      <dsp:spPr>
        <a:xfrm>
          <a:off x="529507" y="0"/>
          <a:ext cx="6001080" cy="5567363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F46B1D-8F32-4E73-ACA5-4A75FAA8DE17}">
      <dsp:nvSpPr>
        <dsp:cNvPr id="0" name=""/>
        <dsp:cNvSpPr/>
      </dsp:nvSpPr>
      <dsp:spPr>
        <a:xfrm>
          <a:off x="239243" y="1670208"/>
          <a:ext cx="2118028" cy="222694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Sustainable aviation fuel is a key enabler for the aviation industry's transition towards a more sustainable and environmentally responsible future.</a:t>
          </a:r>
        </a:p>
      </dsp:txBody>
      <dsp:txXfrm>
        <a:off x="342637" y="1773602"/>
        <a:ext cx="1911240" cy="2020157"/>
      </dsp:txXfrm>
    </dsp:sp>
    <dsp:sp modelId="{F320F9CC-BE8D-4580-9443-6EB969C3AC43}">
      <dsp:nvSpPr>
        <dsp:cNvPr id="0" name=""/>
        <dsp:cNvSpPr/>
      </dsp:nvSpPr>
      <dsp:spPr>
        <a:xfrm>
          <a:off x="2471033" y="1670208"/>
          <a:ext cx="2118028" cy="222694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By adopting and increasing the use of SAF, we can significantly reduce carbon emissions, improve air quality, and support the development of a circular economy.</a:t>
          </a:r>
        </a:p>
      </dsp:txBody>
      <dsp:txXfrm>
        <a:off x="2574427" y="1773602"/>
        <a:ext cx="1911240" cy="2020157"/>
      </dsp:txXfrm>
    </dsp:sp>
    <dsp:sp modelId="{89D0FD65-B7ED-48CB-8609-0524D5A061C4}">
      <dsp:nvSpPr>
        <dsp:cNvPr id="0" name=""/>
        <dsp:cNvSpPr/>
      </dsp:nvSpPr>
      <dsp:spPr>
        <a:xfrm>
          <a:off x="4702823" y="1670208"/>
          <a:ext cx="2118028" cy="222694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ATAG remains committed to promoting the adoption of sustainable aviation fuel and collaborating with stakeholders to create a greener and more sustainable aviation industry.</a:t>
          </a:r>
        </a:p>
      </dsp:txBody>
      <dsp:txXfrm>
        <a:off x="4806217" y="1773602"/>
        <a:ext cx="1911240" cy="2020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47A63F-9D06-479D-A04D-717692D432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1F70DC-6EDE-457C-B55A-39AC7DE41A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C06C4-C5A6-48FB-97F5-B20A44F857E9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6987CF-42F5-4BB0-AD0D-1D64C35944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368FB4-296C-4F8C-BFA3-D7C3AD617B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55657-0A12-495F-9FFA-D8F7554E7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32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2B2CC-0155-4E5E-A890-531D58ADF5B2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80FBB-F712-42E7-8C2F-226D98798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53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3FB0C32-F044-4939-92E4-8BA39B7A39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-66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84BE8A-3E34-4967-9E7C-13EC8F6A9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-663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BFF676-EC35-4FFD-8894-CA4F28307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2DA1557-E095-4C82-B659-3AF550080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2746250" y="-663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F34E5EF-94D7-4AE0-BDD1-81A3ECDE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7040" y="1193411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829E57E-3199-4AAA-B2D5-F93264FDA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6442672" y="193606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 descr="Tag=CustomerPhoto&#10;Crop=1&#10;Align=N/A">
            <a:extLst>
              <a:ext uri="{FF2B5EF4-FFF2-40B4-BE49-F238E27FC236}">
                <a16:creationId xmlns:a16="http://schemas.microsoft.com/office/drawing/2014/main" id="{8A791822-0971-4E61-A5E4-9AAD258F58E3}"/>
              </a:ext>
            </a:extLst>
          </p:cNvPr>
          <p:cNvPicPr>
            <a:picLocks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-663"/>
            <a:ext cx="12188952" cy="6858000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B86D7D99-F789-4EDA-861D-B6B994F05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50" y="1121700"/>
            <a:ext cx="9144000" cy="23876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" panose="02040503050406030204" pitchFamily="18" charset="0"/>
                <a:cs typeface="Sabon Next LT" panose="020B0502040204020203" pitchFamily="2" charset="0"/>
              </a:rPr>
              <a:t>Click to edit Master 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mbria" panose="02040503050406030204" pitchFamily="18" charset="0"/>
              <a:cs typeface="Sabon Next LT" panose="020B0502040204020203" pitchFamily="2" charset="0"/>
            </a:endParaRP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2B39487B-EA73-4D7B-93AA-D63B49F4DA7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7050" y="3600450"/>
            <a:ext cx="9144000" cy="24511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554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73294AE-7408-47DB-898D-41F8C069B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57251"/>
            <a:ext cx="6156051" cy="2076450"/>
          </a:xfrm>
        </p:spPr>
        <p:txBody>
          <a:bodyPr anchor="b">
            <a:normAutofit/>
          </a:bodyPr>
          <a:lstStyle/>
          <a:p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Click to edit Master title style</a:t>
            </a:r>
            <a:endParaRPr lang="en-US" sz="4400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973052A-4118-4E04-81F8-A44EC172F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7" y="3190875"/>
            <a:ext cx="6156052" cy="298608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</a:lstStyle>
          <a:p>
            <a:pPr marL="228600" lvl="0" indent="-228600"/>
            <a:r>
              <a:rPr lang="en-US" sz="2000">
                <a:solidFill>
                  <a:schemeClr val="tx2">
                    <a:alpha val="60000"/>
                  </a:schemeClr>
                </a:solidFill>
              </a:rPr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988D1E1-6064-4D6A-9EB1-578E20A2A0ED}"/>
              </a:ext>
            </a:extLst>
          </p:cNvPr>
          <p:cNvSpPr txBox="1">
            <a:spLocks/>
          </p:cNvSpPr>
          <p:nvPr userDrawn="1"/>
        </p:nvSpPr>
        <p:spPr>
          <a:xfrm>
            <a:off x="841248" y="6429375"/>
            <a:ext cx="2646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B23B9F-B223-42FC-B961-B8BFC75D2259}" type="datetime1">
              <a:rPr lang="en-US" smtClean="0">
                <a:solidFill>
                  <a:schemeClr val="tx2">
                    <a:alpha val="60000"/>
                  </a:schemeClr>
                </a:solidFill>
              </a:rPr>
              <a:pPr/>
              <a:t>8/21/2023</a:t>
            </a:fld>
            <a:endParaRPr lang="en-US" dirty="0">
              <a:solidFill>
                <a:schemeClr val="tx2">
                  <a:alpha val="60000"/>
                </a:schemeClr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D47C5CB-0317-4DC6-A76F-38A5BB1FD1C2}"/>
              </a:ext>
            </a:extLst>
          </p:cNvPr>
          <p:cNvSpPr txBox="1">
            <a:spLocks/>
          </p:cNvSpPr>
          <p:nvPr userDrawn="1"/>
        </p:nvSpPr>
        <p:spPr>
          <a:xfrm>
            <a:off x="4044696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tx2">
                    <a:alpha val="60000"/>
                  </a:schemeClr>
                </a:solidFill>
              </a:rPr>
              <a:t>Sample footer text</a:t>
            </a:r>
            <a:endParaRPr lang="en-US" dirty="0">
              <a:solidFill>
                <a:schemeClr val="tx2">
                  <a:alpha val="60000"/>
                </a:schemeClr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CCF6E15-0BE7-453B-BBD4-B379C390AD22}"/>
              </a:ext>
            </a:extLst>
          </p:cNvPr>
          <p:cNvSpPr txBox="1">
            <a:spLocks/>
          </p:cNvSpPr>
          <p:nvPr userDrawn="1"/>
        </p:nvSpPr>
        <p:spPr>
          <a:xfrm>
            <a:off x="8613648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844951-7827-47D4-8276-7DDE1FA7D85A}" type="slidenum">
              <a:rPr lang="en-US" smtClean="0">
                <a:solidFill>
                  <a:schemeClr val="tx2">
                    <a:alpha val="6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tx2">
                  <a:alpha val="60000"/>
                </a:schemeClr>
              </a:solidFill>
            </a:endParaRP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E092228-4487-4E3A-AEE3-12DC34A061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24928" y="484632"/>
            <a:ext cx="4279392" cy="286207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6AB20921-6E7F-4BD8-9399-D18CABB64B9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424928" y="3511296"/>
            <a:ext cx="4279392" cy="286207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3043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022B425-A1C3-4DFE-BF49-1B9F96D46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893769"/>
            <a:ext cx="5992550" cy="2319306"/>
          </a:xfrm>
        </p:spPr>
        <p:txBody>
          <a:bodyPr anchor="t">
            <a:normAutofit/>
          </a:bodyPr>
          <a:lstStyle/>
          <a:p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Click to edit Master title style</a:t>
            </a:r>
            <a:endParaRPr lang="en-US" sz="4400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2AEC60F9-EA79-4A18-B040-024AFB62FD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3776" y="484632"/>
            <a:ext cx="11210544" cy="319125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3B88B7B-A749-40EA-A140-38D1E04EF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9133" y="3893770"/>
            <a:ext cx="4377714" cy="2319306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</a:lstStyle>
          <a:p>
            <a:pPr marL="228600" lvl="0" indent="-228600"/>
            <a:r>
              <a:rPr lang="en-US" sz="1800">
                <a:solidFill>
                  <a:schemeClr val="tx2">
                    <a:alpha val="60000"/>
                  </a:schemeClr>
                </a:solidFill>
              </a:rPr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18489"/>
            <a:ext cx="2743200" cy="365125"/>
          </a:xfrm>
        </p:spPr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20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95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76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29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3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13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152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8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3F98AFCE-98D2-46C5-82A8-E45659B17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F69999FB-8585-40F0-990C-6A0BAD1C80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8738E-7449-46C1-B7D3-844FE2BA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399"/>
            <a:ext cx="5992550" cy="2827422"/>
          </a:xfrm>
        </p:spPr>
        <p:txBody>
          <a:bodyPr anchor="t">
            <a:normAutofit/>
          </a:bodyPr>
          <a:lstStyle/>
          <a:p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Click to edit Master title style</a:t>
            </a:r>
            <a:endParaRPr lang="en-US" sz="4400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FF04F9-E792-4C19-9FD5-44800CEB2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6085" y="914400"/>
            <a:ext cx="4377714" cy="2827422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</a:lstStyle>
          <a:p>
            <a:pPr marL="228600" lvl="0" indent="-228600"/>
            <a:r>
              <a:rPr lang="en-US" sz="1800">
                <a:solidFill>
                  <a:schemeClr val="tx2">
                    <a:alpha val="60000"/>
                  </a:schemeClr>
                </a:solidFill>
              </a:rPr>
              <a:t>Click to edit Master text styles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F2F9DF6-DFB9-44A8-B629-57F58893AD2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538" y="4059936"/>
            <a:ext cx="2807208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927BC207-43FE-4B6A-AEBE-875B69CF9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91840" y="4059936"/>
            <a:ext cx="2807208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13">
            <a:extLst>
              <a:ext uri="{FF2B5EF4-FFF2-40B4-BE49-F238E27FC236}">
                <a16:creationId xmlns:a16="http://schemas.microsoft.com/office/drawing/2014/main" id="{EBBF5499-9A70-4846-B98E-316EC17F9FC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9048" y="4059936"/>
            <a:ext cx="2807208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C7A79F30-D473-48F6-9AC2-286C7B70F3E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906256" y="4059936"/>
            <a:ext cx="2807208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1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B910AFBC-7932-43F4-ABEA-C89B26986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857251"/>
            <a:ext cx="5914937" cy="2076450"/>
          </a:xfrm>
        </p:spPr>
        <p:txBody>
          <a:bodyPr anchor="b">
            <a:normAutofit/>
          </a:bodyPr>
          <a:lstStyle/>
          <a:p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Click to edit Master title style</a:t>
            </a:r>
            <a:endParaRPr lang="en-US" sz="4400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178A42D-5ED2-4AB6-BE4B-410907432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190875"/>
            <a:ext cx="5914938" cy="298608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</a:lstStyle>
          <a:p>
            <a:pPr marL="228600" lvl="0" indent="-228600"/>
            <a:r>
              <a:rPr lang="en-US" sz="1800">
                <a:solidFill>
                  <a:schemeClr val="tx2">
                    <a:alpha val="60000"/>
                  </a:schemeClr>
                </a:solidFill>
              </a:rPr>
              <a:t>Click to edit Master text styles</a:t>
            </a:r>
          </a:p>
        </p:txBody>
      </p:sp>
      <p:sp>
        <p:nvSpPr>
          <p:cNvPr id="29" name="Date Placeholder 1">
            <a:extLst>
              <a:ext uri="{FF2B5EF4-FFF2-40B4-BE49-F238E27FC236}">
                <a16:creationId xmlns:a16="http://schemas.microsoft.com/office/drawing/2014/main" id="{4D9A7D07-2BA3-438D-972B-EA578370D5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9375"/>
            <a:ext cx="2743200" cy="365125"/>
          </a:xfrm>
        </p:spPr>
        <p:txBody>
          <a:bodyPr/>
          <a:lstStyle>
            <a:lvl1pPr>
              <a:defRPr>
                <a:solidFill>
                  <a:schemeClr val="tx2">
                    <a:alpha val="60000"/>
                  </a:schemeClr>
                </a:solidFill>
              </a:defRPr>
            </a:lvl1pPr>
          </a:lstStyle>
          <a:p>
            <a:r>
              <a:rPr lang="en-US"/>
              <a:t>3/1/20XX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C8720583-BC84-48EB-85BC-AE71214A30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0" y="0"/>
            <a:ext cx="4599432" cy="22860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3">
            <a:extLst>
              <a:ext uri="{FF2B5EF4-FFF2-40B4-BE49-F238E27FC236}">
                <a16:creationId xmlns:a16="http://schemas.microsoft.com/office/drawing/2014/main" id="{C3F0A5CD-C47A-4CDF-BE99-75F3A81B18F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89520" y="2286000"/>
            <a:ext cx="4599432" cy="22860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3">
            <a:extLst>
              <a:ext uri="{FF2B5EF4-FFF2-40B4-BE49-F238E27FC236}">
                <a16:creationId xmlns:a16="http://schemas.microsoft.com/office/drawing/2014/main" id="{7329454B-9275-4E86-B32E-91C0DB62AA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89520" y="4572000"/>
            <a:ext cx="4599432" cy="228600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Footer Placeholder 2">
            <a:extLst>
              <a:ext uri="{FF2B5EF4-FFF2-40B4-BE49-F238E27FC236}">
                <a16:creationId xmlns:a16="http://schemas.microsoft.com/office/drawing/2014/main" id="{21E9E1BF-D594-4F96-8DBE-5A8DD51D3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/>
          <a:lstStyle>
            <a:lvl1pPr algn="l">
              <a:defRPr>
                <a:solidFill>
                  <a:schemeClr val="tx2">
                    <a:alpha val="60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31" name="Slide Number Placeholder 3">
            <a:extLst>
              <a:ext uri="{FF2B5EF4-FFF2-40B4-BE49-F238E27FC236}">
                <a16:creationId xmlns:a16="http://schemas.microsoft.com/office/drawing/2014/main" id="{C30FDEF8-F3F3-42D5-9EE1-EDDF18B3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9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BE04ED02-B678-4D1E-BEDA-7E28F9038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77" y="9278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E2C5A2-B8B2-47C5-8E1B-3A97E2C9B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325" y="9278"/>
            <a:ext cx="12188952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FD8455-A2E1-40B3-B6C4-36070AF58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Freeform: Shape 7">
            <a:extLst>
              <a:ext uri="{FF2B5EF4-FFF2-40B4-BE49-F238E27FC236}">
                <a16:creationId xmlns:a16="http://schemas.microsoft.com/office/drawing/2014/main" id="{0F53BE70-C6B1-407C-9333-7251BDC77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3186" y="9279"/>
            <a:ext cx="5770017" cy="2411171"/>
          </a:xfrm>
          <a:custGeom>
            <a:avLst/>
            <a:gdLst>
              <a:gd name="connsiteX0" fmla="*/ 0 w 5770017"/>
              <a:gd name="connsiteY0" fmla="*/ 0 h 2411171"/>
              <a:gd name="connsiteX1" fmla="*/ 5770017 w 5770017"/>
              <a:gd name="connsiteY1" fmla="*/ 0 h 2411171"/>
              <a:gd name="connsiteX2" fmla="*/ 5715824 w 5770017"/>
              <a:gd name="connsiteY2" fmla="*/ 124746 h 2411171"/>
              <a:gd name="connsiteX3" fmla="*/ 4925072 w 5770017"/>
              <a:gd name="connsiteY3" fmla="*/ 1254414 h 2411171"/>
              <a:gd name="connsiteX4" fmla="*/ 125602 w 5770017"/>
              <a:gd name="connsiteY4" fmla="*/ 1864423 h 2411171"/>
              <a:gd name="connsiteX5" fmla="*/ 0 w 5770017"/>
              <a:gd name="connsiteY5" fmla="*/ 1785927 h 2411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70017" h="2411171">
                <a:moveTo>
                  <a:pt x="0" y="0"/>
                </a:moveTo>
                <a:lnTo>
                  <a:pt x="5770017" y="0"/>
                </a:lnTo>
                <a:lnTo>
                  <a:pt x="5715824" y="124746"/>
                </a:lnTo>
                <a:cubicBezTo>
                  <a:pt x="5526044" y="533784"/>
                  <a:pt x="5262460" y="917027"/>
                  <a:pt x="4925072" y="1254414"/>
                </a:cubicBezTo>
                <a:cubicBezTo>
                  <a:pt x="3623720" y="2555767"/>
                  <a:pt x="1640148" y="2759102"/>
                  <a:pt x="125602" y="1864423"/>
                </a:cubicBezTo>
                <a:lnTo>
                  <a:pt x="0" y="1785927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accent1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05864DDE-75C0-4BE6-93FF-A960706AD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frame">
            <a:avLst>
              <a:gd name="adj1" fmla="val 71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BC3FA0F-EAE5-4DCE-ACFF-9AD00ED39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477" y="1131641"/>
            <a:ext cx="5322618" cy="2387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US">
                <a:solidFill>
                  <a:srgbClr val="FFFFFF"/>
                </a:solidFill>
                <a:ea typeface="Cambria" panose="02040503050406030204" pitchFamily="18" charset="0"/>
                <a:cs typeface="Sabon Next LT" panose="020B0502040204020203" pitchFamily="2" charset="0"/>
              </a:rPr>
              <a:t>Click to edit Master title style</a:t>
            </a:r>
            <a:endParaRPr lang="en-US" dirty="0">
              <a:solidFill>
                <a:srgbClr val="FFFFFF"/>
              </a:solidFill>
              <a:ea typeface="Cambria" panose="02040503050406030204" pitchFamily="18" charset="0"/>
              <a:cs typeface="Sabon Next LT" panose="020B0502040204020203" pitchFamily="2" charset="0"/>
            </a:endParaRP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71FA5E0E-BEE1-4976-92B1-61EF64E343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84848" y="905256"/>
            <a:ext cx="4581144" cy="24505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17">
            <a:extLst>
              <a:ext uri="{FF2B5EF4-FFF2-40B4-BE49-F238E27FC236}">
                <a16:creationId xmlns:a16="http://schemas.microsoft.com/office/drawing/2014/main" id="{03379FE8-A6CE-4F5A-BE1A-B2267589BE8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84848" y="3520440"/>
            <a:ext cx="4581144" cy="24505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DD090CA-24E8-46A7-889A-A4FDD00A33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3600450"/>
            <a:ext cx="5322888" cy="24511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93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able Chart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5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03B5BF0-238D-481F-A15B-206D1E2FE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578E43B-8F1B-4CBD-B09E-5AD9A247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8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737C17C2-E2A6-4219-AE02-C8EAF943C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89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E7BC3CE-3806-41F3-B4F6-EBB2C3E9EA2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" y="484632"/>
            <a:ext cx="12179808" cy="590702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DC036CF-E92D-4E80-8E6B-1B06EDDFD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1016"/>
            <a:ext cx="4800600" cy="374904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ADCFE1B-ABA2-4B11-B7DE-02CE383D6F2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5779"/>
            <a:ext cx="4800600" cy="1066800"/>
          </a:xfrm>
        </p:spPr>
        <p:txBody>
          <a:bodyPr>
            <a:normAutofit/>
          </a:bodyPr>
          <a:lstStyle>
            <a:lvl1pPr marL="228600" indent="0">
              <a:buNone/>
              <a:defRPr sz="2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0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1B84B862-7F1F-4B98-B437-936D8A73A91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0664" y="2240280"/>
            <a:ext cx="2286000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C76B23B2-3605-4292-9F96-F34651B689A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38728" y="2240280"/>
            <a:ext cx="2286000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AB1E9EC3-2FB6-4E1C-8211-306450FDEE7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45936" y="2267712"/>
            <a:ext cx="2286000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14">
            <a:extLst>
              <a:ext uri="{FF2B5EF4-FFF2-40B4-BE49-F238E27FC236}">
                <a16:creationId xmlns:a16="http://schemas.microsoft.com/office/drawing/2014/main" id="{F3628146-045F-4FBC-A365-3D1D4B3DA6E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53144" y="2267712"/>
            <a:ext cx="2286000" cy="232257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B50972B-CA23-4B92-987F-EE48ECCFF59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1363" y="4733925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8DE19225-DA72-4A39-8CFD-695BFBB93E6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0664" y="5343144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E66A7C97-DBB6-4333-B12F-E26C38E69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38728" y="4733925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5" name="Text Placeholder 19">
            <a:extLst>
              <a:ext uri="{FF2B5EF4-FFF2-40B4-BE49-F238E27FC236}">
                <a16:creationId xmlns:a16="http://schemas.microsoft.com/office/drawing/2014/main" id="{041FA0B5-660E-478A-AF8A-196DBD6AE43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538029" y="5343144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Text Placeholder 19">
            <a:extLst>
              <a:ext uri="{FF2B5EF4-FFF2-40B4-BE49-F238E27FC236}">
                <a16:creationId xmlns:a16="http://schemas.microsoft.com/office/drawing/2014/main" id="{77C92085-3D01-44E4-BA12-E39F1EA0ACE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67973" y="4733544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35DA97BC-7224-440A-A227-8F4A1018043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67274" y="5342763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8" name="Text Placeholder 19">
            <a:extLst>
              <a:ext uri="{FF2B5EF4-FFF2-40B4-BE49-F238E27FC236}">
                <a16:creationId xmlns:a16="http://schemas.microsoft.com/office/drawing/2014/main" id="{C236524B-4724-42FA-A2B2-33566478FD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64639" y="4737100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9" name="Text Placeholder 19">
            <a:extLst>
              <a:ext uri="{FF2B5EF4-FFF2-40B4-BE49-F238E27FC236}">
                <a16:creationId xmlns:a16="http://schemas.microsoft.com/office/drawing/2014/main" id="{5F7DE4ED-8F4D-465C-86B4-2372AE291F5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63940" y="5346319"/>
            <a:ext cx="2286000" cy="590550"/>
          </a:xfrm>
        </p:spPr>
        <p:txBody>
          <a:bodyPr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5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60320"/>
            <a:ext cx="5157787" cy="3446463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8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8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8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8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60320"/>
            <a:ext cx="5183188" cy="3446463"/>
          </a:xfrm>
        </p:spPr>
        <p:txBody>
          <a:bodyPr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8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8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8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8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51C83D0-CBAB-4E41-89AB-89FF36D38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9C302BB0-D231-4195-8083-264C01DF9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2011680"/>
            <a:ext cx="5157787" cy="53035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5B2A70FA-99E0-466C-AC57-33C48353BB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69027" y="2011680"/>
            <a:ext cx="5183187" cy="53035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574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10515600" cy="13258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3383280" cy="53035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60320"/>
            <a:ext cx="3383280" cy="3446463"/>
          </a:xfrm>
        </p:spPr>
        <p:txBody>
          <a:bodyPr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04360" y="2011680"/>
            <a:ext cx="3383280" cy="53035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04360" y="2560320"/>
            <a:ext cx="3383280" cy="3446463"/>
          </a:xfrm>
        </p:spPr>
        <p:txBody>
          <a:bodyPr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22881CE-A366-4A3A-AE00-9B14BEFE4A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68934" y="2011680"/>
            <a:ext cx="3383280" cy="53035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3CF16E98-73C9-47B5-B88B-9120BEB9F09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68934" y="2560320"/>
            <a:ext cx="3383280" cy="3446463"/>
          </a:xfrm>
        </p:spPr>
        <p:txBody>
          <a:bodyPr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7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1524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3/1/20XX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1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6" r:id="rId2"/>
    <p:sldLayoutId id="2147483699" r:id="rId3"/>
    <p:sldLayoutId id="2147483698" r:id="rId4"/>
    <p:sldLayoutId id="2147483686" r:id="rId5"/>
    <p:sldLayoutId id="2147483700" r:id="rId6"/>
    <p:sldLayoutId id="2147483705" r:id="rId7"/>
    <p:sldLayoutId id="2147483689" r:id="rId8"/>
    <p:sldLayoutId id="2147483704" r:id="rId9"/>
    <p:sldLayoutId id="2147483702" r:id="rId10"/>
    <p:sldLayoutId id="2147483701" r:id="rId11"/>
    <p:sldLayoutId id="2147483703" r:id="rId12"/>
    <p:sldLayoutId id="2147483685" r:id="rId13"/>
    <p:sldLayoutId id="2147483687" r:id="rId14"/>
    <p:sldLayoutId id="2147483688" r:id="rId15"/>
    <p:sldLayoutId id="2147483690" r:id="rId16"/>
    <p:sldLayoutId id="2147483692" r:id="rId17"/>
    <p:sldLayoutId id="2147483693" r:id="rId18"/>
  </p:sldLayoutIdLst>
  <p:hf hd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32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9A7C78-91FD-4B88-953D-5A4363761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50" y="1121700"/>
            <a:ext cx="9144000" cy="2387600"/>
          </a:xfrm>
        </p:spPr>
        <p:txBody>
          <a:bodyPr anchor="b" anchorCtr="0"/>
          <a:lstStyle/>
          <a:p>
            <a:r>
              <a:rPr lang="en-US" dirty="0"/>
              <a:t>ATAG Beginner's Guide to Sustainable Aviation Fuel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D04BED3-CF2E-4CAD-8CE8-ED3ED12AEBD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7175" y="3600450"/>
            <a:ext cx="9144000" cy="2451100"/>
          </a:xfrm>
        </p:spPr>
        <p:txBody>
          <a:bodyPr/>
          <a:lstStyle/>
          <a:p>
            <a:r>
              <a:rPr lang="en-US" dirty="0"/>
              <a:t>UNESCO CHAIR OF UPB</a:t>
            </a:r>
          </a:p>
        </p:txBody>
      </p:sp>
    </p:spTree>
    <p:extLst>
      <p:ext uri="{BB962C8B-B14F-4D97-AF65-F5344CB8AC3E}">
        <p14:creationId xmlns:p14="http://schemas.microsoft.com/office/powerpoint/2010/main" val="70358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ame 1030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Frame 1034">
            <a:extLst>
              <a:ext uri="{FF2B5EF4-FFF2-40B4-BE49-F238E27FC236}">
                <a16:creationId xmlns:a16="http://schemas.microsoft.com/office/drawing/2014/main" id="{19F9CD66-32FC-448F-B4C5-67D17508A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DB1556-0453-E38F-B27B-AC01CC8E0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57251"/>
            <a:ext cx="4581525" cy="20764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D22CA-7BF0-411C-916B-F0A6462B4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190875"/>
            <a:ext cx="4581526" cy="2986087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2">
                    <a:alpha val="60000"/>
                  </a:schemeClr>
                </a:solidFill>
              </a:rPr>
              <a:t>Today, we will explore the importance of sustainable aviation fuel (SAF) and its role in achieving a more environmentally responsible aviation industry.</a:t>
            </a:r>
          </a:p>
        </p:txBody>
      </p:sp>
      <p:pic>
        <p:nvPicPr>
          <p:cNvPr id="1026" name="Picture 2" descr="Beginner's Guide to Sustainable Aviation Fuel - CANSO">
            <a:extLst>
              <a:ext uri="{FF2B5EF4-FFF2-40B4-BE49-F238E27FC236}">
                <a16:creationId xmlns:a16="http://schemas.microsoft.com/office/drawing/2014/main" id="{8A3140E1-59B1-7A1C-CDD6-0D860AB60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0893" y="1782661"/>
            <a:ext cx="5022907" cy="326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EDA1135-597C-06E3-C1BC-ED845AF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spc="150" baseline="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university </a:t>
            </a:r>
            <a:r>
              <a:rPr lang="en-US" kern="1200" cap="all" spc="150" baseline="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politehnica</a:t>
            </a:r>
            <a:r>
              <a:rPr lang="en-US" kern="1200" cap="all" spc="150" baseline="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US" kern="1200" cap="all" spc="150" baseline="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bucharest</a:t>
            </a:r>
            <a:endParaRPr lang="en-US" kern="1200" cap="all" spc="150" baseline="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B232889-08EE-314E-9C33-F169E16DD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8844951-7827-47D4-8276-7DDE1FA7D85A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2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ame 15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94F07D-2E55-F9AB-03C0-4C82DD399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10515600" cy="23241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Why Sustainable Aviation Fuel (SAF)?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CD94AB9-698F-98B7-EBF8-C1E76E6F1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spc="15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university </a:t>
            </a:r>
            <a:r>
              <a:rPr lang="en-US" kern="1200" cap="all" spc="150" baseline="0" dirty="0" err="1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politehnica</a:t>
            </a:r>
            <a:r>
              <a:rPr lang="en-US" kern="1200" cap="all" spc="15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US" kern="1200" cap="all" spc="150" baseline="0" dirty="0" err="1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bucharest</a:t>
            </a:r>
            <a:endParaRPr lang="en-US" kern="1200" cap="all" spc="150" baseline="0" dirty="0">
              <a:solidFill>
                <a:schemeClr val="tx2">
                  <a:alpha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76CA341-A9C1-432E-5214-E91150443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8844951-7827-47D4-8276-7DDE1FA7D85A}" type="slidenum">
              <a:rPr lang="en-US">
                <a:solidFill>
                  <a:schemeClr val="tx2">
                    <a:alpha val="6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chemeClr val="tx2">
                  <a:alpha val="60000"/>
                </a:schemeClr>
              </a:solidFill>
            </a:endParaRP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CC1826BC-04DE-7BF5-4A02-CF187F7597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760685"/>
              </p:ext>
            </p:extLst>
          </p:nvPr>
        </p:nvGraphicFramePr>
        <p:xfrm>
          <a:off x="838200" y="3152775"/>
          <a:ext cx="10515600" cy="3024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5315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ame 15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82CC32-164C-616A-D67C-0E5FD508C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09600"/>
            <a:ext cx="2952750" cy="55673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What is Sustainable Aviation Fuel (SAF)?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0A2D01D-B5A0-03B0-FDE7-9881FB6C9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spc="15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university </a:t>
            </a:r>
            <a:r>
              <a:rPr lang="en-US" kern="1200" cap="all" spc="150" baseline="0" dirty="0" err="1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politehnica</a:t>
            </a:r>
            <a:r>
              <a:rPr lang="en-US" kern="1200" cap="all" spc="15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US" kern="1200" cap="all" spc="150" baseline="0" dirty="0" err="1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bucharest</a:t>
            </a:r>
            <a:endParaRPr lang="en-US" kern="1200" cap="all" spc="150" baseline="0" dirty="0">
              <a:solidFill>
                <a:schemeClr val="tx2">
                  <a:alpha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E9F1E17-B0F5-B49A-9E1F-AE293A870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8844951-7827-47D4-8276-7DDE1FA7D85A}" type="slidenum">
              <a:rPr lang="en-US">
                <a:solidFill>
                  <a:schemeClr val="tx2">
                    <a:alpha val="6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chemeClr val="tx2">
                  <a:alpha val="60000"/>
                </a:schemeClr>
              </a:solidFill>
            </a:endParaRP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77E3F215-3347-188D-6E8A-B36A715B6B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167905"/>
              </p:ext>
            </p:extLst>
          </p:nvPr>
        </p:nvGraphicFramePr>
        <p:xfrm>
          <a:off x="4124326" y="609600"/>
          <a:ext cx="7458074" cy="556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503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ame 2054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19B36E71-93BD-4984-AC9C-CC9FB9CC0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B22C25-9F5C-02EA-9FF1-CEB18C03D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34437"/>
            <a:ext cx="5257800" cy="22482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Benefits of Sustainable Aviation Fuel (SAF)</a:t>
            </a:r>
          </a:p>
        </p:txBody>
      </p:sp>
      <p:pic>
        <p:nvPicPr>
          <p:cNvPr id="2050" name="Picture 2" descr="A Guide to Sustainable Aviation Fuels - ADS Group">
            <a:extLst>
              <a:ext uri="{FF2B5EF4-FFF2-40B4-BE49-F238E27FC236}">
                <a16:creationId xmlns:a16="http://schemas.microsoft.com/office/drawing/2014/main" id="{EAE569B6-261F-E689-C283-EE886C7B6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86716" y="444617"/>
            <a:ext cx="5340269" cy="319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BD740-CF10-54F4-3546-C25059C6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124" y="3934437"/>
            <a:ext cx="5019675" cy="2248253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100">
                <a:solidFill>
                  <a:schemeClr val="tx2">
                    <a:alpha val="60000"/>
                  </a:schemeClr>
                </a:solidFill>
              </a:rPr>
              <a:t>Reduction of carbon emissions: SAF significantly reduces lifecycle greenhouse gas emissions compared to conventional jet fuel, leading to a lower carbon footprint for the aviation industry.</a:t>
            </a:r>
          </a:p>
          <a:p>
            <a:pPr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100">
                <a:solidFill>
                  <a:schemeClr val="tx2">
                    <a:alpha val="60000"/>
                  </a:schemeClr>
                </a:solidFill>
              </a:rPr>
              <a:t>Improved air quality: SAF has the potential to reduce emissions of air pollutants, such as sulfur oxides (SOx) and nitrogen oxides (NOx), resulting in improved local air quality around airports and communities.</a:t>
            </a:r>
          </a:p>
          <a:p>
            <a:pPr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100">
                <a:solidFill>
                  <a:schemeClr val="tx2">
                    <a:alpha val="60000"/>
                  </a:schemeClr>
                </a:solidFill>
              </a:rPr>
              <a:t>Renewable and sustainable feedstocks: SAF can be produced from various sustainable feedstocks, promoting resource efficiency and contributing to a circular economy.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F3546A4-25AE-0C08-C98C-543EA6C65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spc="15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university </a:t>
            </a:r>
            <a:r>
              <a:rPr lang="en-US" kern="1200" cap="all" spc="150" baseline="0" dirty="0" err="1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politehnica</a:t>
            </a:r>
            <a:r>
              <a:rPr lang="en-US" kern="1200" cap="all" spc="150" baseline="0" dirty="0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US" kern="1200" cap="all" spc="150" baseline="0" dirty="0" err="1">
                <a:solidFill>
                  <a:schemeClr val="tx2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bucharest</a:t>
            </a:r>
            <a:endParaRPr lang="en-US" kern="1200" cap="all" spc="150" baseline="0" dirty="0">
              <a:solidFill>
                <a:schemeClr val="tx2">
                  <a:alpha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1FCD69E-850C-2AC7-04D0-A2E0A789F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8844951-7827-47D4-8276-7DDE1FA7D85A}" type="slidenum">
              <a:rPr lang="en-US">
                <a:solidFill>
                  <a:schemeClr val="tx2">
                    <a:alpha val="60000"/>
                  </a:scheme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schemeClr val="tx2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986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ame 15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E45848-BEDA-4F24-9C4E-DA21209582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64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2BB8117-A903-442C-9223-A4FEB85C32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59300B8-3117-43F8-9F8E-68DB9F002F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537516" y="0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AFAE680-42C1-4104-B74F-B0A8F1FB2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3990" y="1194074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28A8BA9-B3FE-4C96-A0A1-72A0D2C85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439622" y="194269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3B1AF5-1985-BB8C-0CC4-F119A4494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857251"/>
            <a:ext cx="5796580" cy="20764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Availability and Production of SAF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A326A-A6F4-043E-9DB4-F4AB88977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90875"/>
            <a:ext cx="5796580" cy="2986087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700" dirty="0">
                <a:solidFill>
                  <a:srgbClr val="FFFFFF"/>
                </a:solidFill>
              </a:rPr>
              <a:t>Current production levels: While SAF production is increasing, it represents a small percentage of total aviation fuel consumption.</a:t>
            </a:r>
          </a:p>
          <a:p>
            <a:pPr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700" dirty="0">
                <a:solidFill>
                  <a:srgbClr val="FFFFFF"/>
                </a:solidFill>
              </a:rPr>
              <a:t>Scaling up production: Efforts are underway to expand production capacity and establish sustainable supply chains to meet the growing demand for SAF.</a:t>
            </a:r>
          </a:p>
          <a:p>
            <a:pPr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700" dirty="0">
                <a:solidFill>
                  <a:srgbClr val="FFFFFF"/>
                </a:solidFill>
              </a:rPr>
              <a:t>Collaboration and policy support: Industry stakeholders, governments, and organizations like ATAG are working together to promote investments, research, and development to accelerate SAF production.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B8CD151-96DF-1D20-372D-2428EB03A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71067" y="6429375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kern="1200" cap="all" spc="150" baseline="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university </a:t>
            </a:r>
            <a:r>
              <a:rPr lang="en-US" kern="1200" cap="all" spc="150" baseline="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politehnica</a:t>
            </a:r>
            <a:r>
              <a:rPr lang="en-US" kern="1200" cap="all" spc="150" baseline="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US" kern="1200" cap="all" spc="150" baseline="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bucharest</a:t>
            </a:r>
            <a:endParaRPr lang="en-US" kern="1200" cap="all" spc="150" baseline="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EDB7FB2-4012-481D-B3D1-7301CCF6E4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84982" y="-1328"/>
            <a:ext cx="4407017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Back view of an aeroplane">
            <a:extLst>
              <a:ext uri="{FF2B5EF4-FFF2-40B4-BE49-F238E27FC236}">
                <a16:creationId xmlns:a16="http://schemas.microsoft.com/office/drawing/2014/main" id="{4CB957CF-6AC4-6440-43BF-F1CFB7E1DD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22627" r="34478" b="-2"/>
          <a:stretch/>
        </p:blipFill>
        <p:spPr>
          <a:xfrm>
            <a:off x="7784982" y="-1328"/>
            <a:ext cx="4407017" cy="6858000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43346C6-BA92-A6CD-84C5-BF995A2C9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8844951-7827-47D4-8276-7DDE1FA7D85A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08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ame 15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9B36E71-93BD-4984-AC9C-CC9FB9CC0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767031-C99F-4567-B7D9-353331C77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64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3FEDEE9-12A6-4011-A532-8071D6086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7C37CE9-19CE-49DF-A887-2214EBB1F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743200" y="0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EF84E8E-7E93-4DEE-BCFB-2AE29098B5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3990" y="1194074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046502B-E9B6-4225-B8EE-BC5D64468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439622" y="194269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DA207D-BDE7-3B9B-46F9-51D15AAF9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905879"/>
            <a:ext cx="5872993" cy="23980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Future Perspectives and Challenges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D500B59-4CB5-4E11-9A7B-D19B4BA14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63"/>
            <a:ext cx="12188952" cy="359401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blue and green wavy lines&#10;&#10;Description automatically generated">
            <a:extLst>
              <a:ext uri="{FF2B5EF4-FFF2-40B4-BE49-F238E27FC236}">
                <a16:creationId xmlns:a16="http://schemas.microsoft.com/office/drawing/2014/main" id="{04993ED1-82BD-C454-53AB-AC555CAF27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47859" r="-1" b="12294"/>
          <a:stretch/>
        </p:blipFill>
        <p:spPr>
          <a:xfrm>
            <a:off x="20" y="663"/>
            <a:ext cx="12188932" cy="359401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71C4A-7CB3-F95B-AAC4-6C8AC8718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4200" y="3905880"/>
            <a:ext cx="4419599" cy="23980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FFFFFF"/>
                </a:solidFill>
              </a:rPr>
              <a:t>Technological advancements: Continued research and development are essential to enhance the production processes and reduce the cost of sustainable aviation fuel.</a:t>
            </a:r>
          </a:p>
          <a:p>
            <a:pPr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FFFFFF"/>
                </a:solidFill>
              </a:rPr>
              <a:t>Policy frameworks and incentives: Governments and international organizations play a vital role in creating supportive policies and offering financial incentives to facilitate the adoption of SAF.</a:t>
            </a:r>
          </a:p>
          <a:p>
            <a:pPr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FFFFFF"/>
                </a:solidFill>
              </a:rPr>
              <a:t>Public awareness and collaboration: Raising awareness among stakeholders, including airlines, airports, and travelers, is crucial for driving demand and collaboration in the sustainable aviation fuel sector.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EE3ADC4-6284-84F8-9F46-7B9A88BDB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spc="150" baseline="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university </a:t>
            </a:r>
            <a:r>
              <a:rPr lang="en-US" kern="1200" cap="all" spc="150" baseline="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politehnica</a:t>
            </a:r>
            <a:r>
              <a:rPr lang="en-US" kern="1200" cap="all" spc="150" baseline="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US" kern="1200" cap="all" spc="150" baseline="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bucharest</a:t>
            </a:r>
            <a:endParaRPr lang="en-US" kern="1200" cap="all" spc="150" baseline="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71D97CA-3465-5EAA-1B99-346BF7AB1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8844951-7827-47D4-8276-7DDE1FA7D85A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46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ame 15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ame 19">
            <a:extLst>
              <a:ext uri="{FF2B5EF4-FFF2-40B4-BE49-F238E27FC236}">
                <a16:creationId xmlns:a16="http://schemas.microsoft.com/office/drawing/2014/main" id="{61DF3E2F-0A88-4C55-8678-0764BF733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CE421C-3B13-4F89-433F-F6FC059FC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09600"/>
            <a:ext cx="3200400" cy="55673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Conclusion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298A29-0A54-C1BF-7BA2-1EAD421A5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spc="150" baseline="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university </a:t>
            </a:r>
            <a:r>
              <a:rPr lang="en-US" kern="1200" cap="all" spc="150" baseline="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politehnica</a:t>
            </a:r>
            <a:r>
              <a:rPr lang="en-US" kern="1200" cap="all" spc="150" baseline="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US" kern="1200" cap="all" spc="150" baseline="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bucharest</a:t>
            </a:r>
            <a:endParaRPr lang="en-US" kern="1200" cap="all" spc="150" baseline="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EED5E7-C7BB-59D3-3023-A3FC0EAEA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8844951-7827-47D4-8276-7DDE1FA7D85A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C5690629-63DE-9443-5361-4A41E0E8FF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240983"/>
              </p:ext>
            </p:extLst>
          </p:nvPr>
        </p:nvGraphicFramePr>
        <p:xfrm>
          <a:off x="4293704" y="609600"/>
          <a:ext cx="7060095" cy="556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3496768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F4B188-9E41-4609-81DC-EA2587D009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AFE2A1-77F8-441E-9B9F-DD61C354F4FE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56052644-F409-493B-8E91-969D43897F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Luminous design</Template>
  <TotalTime>9</TotalTime>
  <Words>537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Avenir Next LT Pro</vt:lpstr>
      <vt:lpstr>Calibri</vt:lpstr>
      <vt:lpstr>Sabon Next LT</vt:lpstr>
      <vt:lpstr>Wingdings</vt:lpstr>
      <vt:lpstr>LuminousVTI</vt:lpstr>
      <vt:lpstr>ATAG Beginner's Guide to Sustainable Aviation Fuel</vt:lpstr>
      <vt:lpstr>Introduction</vt:lpstr>
      <vt:lpstr>Why Sustainable Aviation Fuel (SAF)?</vt:lpstr>
      <vt:lpstr>What is Sustainable Aviation Fuel (SAF)?</vt:lpstr>
      <vt:lpstr>Benefits of Sustainable Aviation Fuel (SAF)</vt:lpstr>
      <vt:lpstr>Availability and Production of SAF</vt:lpstr>
      <vt:lpstr>Future Perspectives and Challenges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ATAG Beginner's Guide to Sustainable Aviation Fuel</dc:title>
  <dc:creator>TEODOR-ADRIAN GIRNITA (127521)</dc:creator>
  <cp:lastModifiedBy>TEODOR-ADRIAN GIRNITA (127521)</cp:lastModifiedBy>
  <cp:revision>2</cp:revision>
  <dcterms:created xsi:type="dcterms:W3CDTF">2023-07-17T08:21:10Z</dcterms:created>
  <dcterms:modified xsi:type="dcterms:W3CDTF">2023-08-21T08:19:44Z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